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7" r:id="rId2"/>
    <p:sldId id="277" r:id="rId3"/>
    <p:sldId id="274" r:id="rId4"/>
    <p:sldId id="258" r:id="rId5"/>
    <p:sldId id="259" r:id="rId6"/>
    <p:sldId id="275" r:id="rId7"/>
    <p:sldId id="276" r:id="rId8"/>
    <p:sldId id="260" r:id="rId9"/>
    <p:sldId id="261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larity" initials="CL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3"/>
    <p:restoredTop sz="94676"/>
  </p:normalViewPr>
  <p:slideViewPr>
    <p:cSldViewPr snapToGrid="0" snapToObjects="1">
      <p:cViewPr varScale="1">
        <p:scale>
          <a:sx n="96" d="100"/>
          <a:sy n="96" d="100"/>
        </p:scale>
        <p:origin x="76" y="7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E1E978-F205-8B4D-A8B0-9BF8E33EC2AD}" type="doc">
      <dgm:prSet loTypeId="urn:microsoft.com/office/officeart/2005/8/layout/radial1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B5128009-9277-3F4C-8E96-B1AA0C6B4C88}">
      <dgm:prSet phldrT="[文本]"/>
      <dgm:spPr/>
      <dgm:t>
        <a:bodyPr/>
        <a:lstStyle/>
        <a:p>
          <a:r>
            <a:rPr lang="zh-CN" altLang="en-US" dirty="0"/>
            <a:t>资产</a:t>
          </a:r>
        </a:p>
      </dgm:t>
    </dgm:pt>
    <dgm:pt modelId="{C65A37BE-EA65-5040-8256-B8FCE74FE0AC}" type="parTrans" cxnId="{AB881342-1520-2F4F-B1E9-FC6D364EBD6E}">
      <dgm:prSet/>
      <dgm:spPr/>
      <dgm:t>
        <a:bodyPr/>
        <a:lstStyle/>
        <a:p>
          <a:endParaRPr lang="zh-CN" altLang="en-US"/>
        </a:p>
      </dgm:t>
    </dgm:pt>
    <dgm:pt modelId="{A8B7E7B8-C020-4D4B-90EF-F8EC5ABECF22}" type="sibTrans" cxnId="{AB881342-1520-2F4F-B1E9-FC6D364EBD6E}">
      <dgm:prSet/>
      <dgm:spPr/>
      <dgm:t>
        <a:bodyPr/>
        <a:lstStyle/>
        <a:p>
          <a:endParaRPr lang="zh-CN" altLang="en-US"/>
        </a:p>
      </dgm:t>
    </dgm:pt>
    <dgm:pt modelId="{4AA9F144-9D6E-0344-8111-D714DEF34347}">
      <dgm:prSet phldrT="[文本]"/>
      <dgm:spPr/>
      <dgm:t>
        <a:bodyPr/>
        <a:lstStyle/>
        <a:p>
          <a:r>
            <a:rPr lang="en-US" dirty="0"/>
            <a:t>Confidentiality</a:t>
          </a:r>
          <a:endParaRPr lang="zh-CN" altLang="en-US" dirty="0"/>
        </a:p>
      </dgm:t>
    </dgm:pt>
    <dgm:pt modelId="{FDE6A472-8579-E74E-950C-D7D29AC01D5E}" type="parTrans" cxnId="{44A8A036-A42B-E04C-9BA0-34EFA3CD9E17}">
      <dgm:prSet/>
      <dgm:spPr/>
      <dgm:t>
        <a:bodyPr/>
        <a:lstStyle/>
        <a:p>
          <a:endParaRPr lang="zh-CN" altLang="en-US"/>
        </a:p>
      </dgm:t>
    </dgm:pt>
    <dgm:pt modelId="{62E37363-7196-CD4D-950D-88CE94AAF97E}" type="sibTrans" cxnId="{44A8A036-A42B-E04C-9BA0-34EFA3CD9E17}">
      <dgm:prSet/>
      <dgm:spPr/>
      <dgm:t>
        <a:bodyPr/>
        <a:lstStyle/>
        <a:p>
          <a:endParaRPr lang="zh-CN" altLang="en-US"/>
        </a:p>
      </dgm:t>
    </dgm:pt>
    <dgm:pt modelId="{60F08FED-25B6-5441-94B9-AE226F671AB9}">
      <dgm:prSet phldrT="[文本]"/>
      <dgm:spPr/>
      <dgm:t>
        <a:bodyPr/>
        <a:lstStyle/>
        <a:p>
          <a:r>
            <a:rPr lang="en-US" dirty="0"/>
            <a:t>Availability</a:t>
          </a:r>
          <a:endParaRPr lang="zh-CN" altLang="en-US" dirty="0"/>
        </a:p>
      </dgm:t>
    </dgm:pt>
    <dgm:pt modelId="{94854396-F969-DB47-8BFC-9BB43FEB976A}" type="parTrans" cxnId="{590B4F48-1DEE-FD4A-9B7A-119AF73DED91}">
      <dgm:prSet/>
      <dgm:spPr/>
      <dgm:t>
        <a:bodyPr/>
        <a:lstStyle/>
        <a:p>
          <a:endParaRPr lang="zh-CN" altLang="en-US"/>
        </a:p>
      </dgm:t>
    </dgm:pt>
    <dgm:pt modelId="{530CF72A-6DDA-7348-89A5-A55D1016FDA2}" type="sibTrans" cxnId="{590B4F48-1DEE-FD4A-9B7A-119AF73DED91}">
      <dgm:prSet/>
      <dgm:spPr/>
      <dgm:t>
        <a:bodyPr/>
        <a:lstStyle/>
        <a:p>
          <a:endParaRPr lang="zh-CN" altLang="en-US"/>
        </a:p>
      </dgm:t>
    </dgm:pt>
    <dgm:pt modelId="{5BEC7391-DA42-184B-AA14-D6951F0A4806}">
      <dgm:prSet phldrT="[文本]"/>
      <dgm:spPr/>
      <dgm:t>
        <a:bodyPr/>
        <a:lstStyle/>
        <a:p>
          <a:r>
            <a:rPr lang="en-US" dirty="0"/>
            <a:t>Integrity</a:t>
          </a:r>
          <a:endParaRPr lang="zh-CN" altLang="en-US" dirty="0"/>
        </a:p>
      </dgm:t>
    </dgm:pt>
    <dgm:pt modelId="{A7F49101-E889-054D-9D54-513707A077D5}" type="parTrans" cxnId="{3E1E36B4-A2AB-D744-8527-DE76657D0442}">
      <dgm:prSet/>
      <dgm:spPr/>
      <dgm:t>
        <a:bodyPr/>
        <a:lstStyle/>
        <a:p>
          <a:endParaRPr lang="zh-CN" altLang="en-US"/>
        </a:p>
      </dgm:t>
    </dgm:pt>
    <dgm:pt modelId="{B69D0B1E-367D-8341-9E01-28D01862C731}" type="sibTrans" cxnId="{3E1E36B4-A2AB-D744-8527-DE76657D0442}">
      <dgm:prSet/>
      <dgm:spPr/>
      <dgm:t>
        <a:bodyPr/>
        <a:lstStyle/>
        <a:p>
          <a:endParaRPr lang="zh-CN" altLang="en-US"/>
        </a:p>
      </dgm:t>
    </dgm:pt>
    <dgm:pt modelId="{6DF5E75D-9393-5A48-BA18-AF3B9769C012}" type="pres">
      <dgm:prSet presAssocID="{80E1E978-F205-8B4D-A8B0-9BF8E33EC2A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5A5C2EC-6968-BB4D-927B-D835B6C387E1}" type="pres">
      <dgm:prSet presAssocID="{B5128009-9277-3F4C-8E96-B1AA0C6B4C88}" presName="centerShape" presStyleLbl="node0" presStyleIdx="0" presStyleCnt="1"/>
      <dgm:spPr/>
    </dgm:pt>
    <dgm:pt modelId="{A2FD550D-4597-7947-89DD-DFFFA2A9725B}" type="pres">
      <dgm:prSet presAssocID="{FDE6A472-8579-E74E-950C-D7D29AC01D5E}" presName="Name9" presStyleLbl="parChTrans1D2" presStyleIdx="0" presStyleCnt="3"/>
      <dgm:spPr/>
    </dgm:pt>
    <dgm:pt modelId="{F9AB78EF-6B27-DE45-80F1-C78DB7F795A3}" type="pres">
      <dgm:prSet presAssocID="{FDE6A472-8579-E74E-950C-D7D29AC01D5E}" presName="connTx" presStyleLbl="parChTrans1D2" presStyleIdx="0" presStyleCnt="3"/>
      <dgm:spPr/>
    </dgm:pt>
    <dgm:pt modelId="{B9BA63F1-E523-334F-A2D0-F637F1EC956F}" type="pres">
      <dgm:prSet presAssocID="{4AA9F144-9D6E-0344-8111-D714DEF34347}" presName="node" presStyleLbl="node1" presStyleIdx="0" presStyleCnt="3">
        <dgm:presLayoutVars>
          <dgm:bulletEnabled val="1"/>
        </dgm:presLayoutVars>
      </dgm:prSet>
      <dgm:spPr/>
    </dgm:pt>
    <dgm:pt modelId="{69EE3A06-0568-0544-AC28-40EE063E6828}" type="pres">
      <dgm:prSet presAssocID="{94854396-F969-DB47-8BFC-9BB43FEB976A}" presName="Name9" presStyleLbl="parChTrans1D2" presStyleIdx="1" presStyleCnt="3"/>
      <dgm:spPr/>
    </dgm:pt>
    <dgm:pt modelId="{059FCF6A-DDDC-CA4F-84B3-F0DCBF74C8C2}" type="pres">
      <dgm:prSet presAssocID="{94854396-F969-DB47-8BFC-9BB43FEB976A}" presName="connTx" presStyleLbl="parChTrans1D2" presStyleIdx="1" presStyleCnt="3"/>
      <dgm:spPr/>
    </dgm:pt>
    <dgm:pt modelId="{A6065D22-8128-7146-8A46-3C5BDB881EBD}" type="pres">
      <dgm:prSet presAssocID="{60F08FED-25B6-5441-94B9-AE226F671AB9}" presName="node" presStyleLbl="node1" presStyleIdx="1" presStyleCnt="3">
        <dgm:presLayoutVars>
          <dgm:bulletEnabled val="1"/>
        </dgm:presLayoutVars>
      </dgm:prSet>
      <dgm:spPr/>
    </dgm:pt>
    <dgm:pt modelId="{FDC3C690-10A9-C34D-9A31-C650FFFBC560}" type="pres">
      <dgm:prSet presAssocID="{A7F49101-E889-054D-9D54-513707A077D5}" presName="Name9" presStyleLbl="parChTrans1D2" presStyleIdx="2" presStyleCnt="3"/>
      <dgm:spPr/>
    </dgm:pt>
    <dgm:pt modelId="{EBD6A395-51C8-7643-885F-C27C8D568BB9}" type="pres">
      <dgm:prSet presAssocID="{A7F49101-E889-054D-9D54-513707A077D5}" presName="connTx" presStyleLbl="parChTrans1D2" presStyleIdx="2" presStyleCnt="3"/>
      <dgm:spPr/>
    </dgm:pt>
    <dgm:pt modelId="{AECF8A47-88A9-5447-B192-7092159C91FC}" type="pres">
      <dgm:prSet presAssocID="{5BEC7391-DA42-184B-AA14-D6951F0A4806}" presName="node" presStyleLbl="node1" presStyleIdx="2" presStyleCnt="3">
        <dgm:presLayoutVars>
          <dgm:bulletEnabled val="1"/>
        </dgm:presLayoutVars>
      </dgm:prSet>
      <dgm:spPr/>
    </dgm:pt>
  </dgm:ptLst>
  <dgm:cxnLst>
    <dgm:cxn modelId="{8CD66127-125A-D948-BDA2-55941E344E81}" type="presOf" srcId="{4AA9F144-9D6E-0344-8111-D714DEF34347}" destId="{B9BA63F1-E523-334F-A2D0-F637F1EC956F}" srcOrd="0" destOrd="0" presId="urn:microsoft.com/office/officeart/2005/8/layout/radial1"/>
    <dgm:cxn modelId="{44A8A036-A42B-E04C-9BA0-34EFA3CD9E17}" srcId="{B5128009-9277-3F4C-8E96-B1AA0C6B4C88}" destId="{4AA9F144-9D6E-0344-8111-D714DEF34347}" srcOrd="0" destOrd="0" parTransId="{FDE6A472-8579-E74E-950C-D7D29AC01D5E}" sibTransId="{62E37363-7196-CD4D-950D-88CE94AAF97E}"/>
    <dgm:cxn modelId="{19CC2360-3C8A-E442-B618-E80E33447566}" type="presOf" srcId="{A7F49101-E889-054D-9D54-513707A077D5}" destId="{EBD6A395-51C8-7643-885F-C27C8D568BB9}" srcOrd="1" destOrd="0" presId="urn:microsoft.com/office/officeart/2005/8/layout/radial1"/>
    <dgm:cxn modelId="{9E5BFF41-9C99-2242-851C-E5D5D4FDDF92}" type="presOf" srcId="{A7F49101-E889-054D-9D54-513707A077D5}" destId="{FDC3C690-10A9-C34D-9A31-C650FFFBC560}" srcOrd="0" destOrd="0" presId="urn:microsoft.com/office/officeart/2005/8/layout/radial1"/>
    <dgm:cxn modelId="{AB881342-1520-2F4F-B1E9-FC6D364EBD6E}" srcId="{80E1E978-F205-8B4D-A8B0-9BF8E33EC2AD}" destId="{B5128009-9277-3F4C-8E96-B1AA0C6B4C88}" srcOrd="0" destOrd="0" parTransId="{C65A37BE-EA65-5040-8256-B8FCE74FE0AC}" sibTransId="{A8B7E7B8-C020-4D4B-90EF-F8EC5ABECF22}"/>
    <dgm:cxn modelId="{590B4F48-1DEE-FD4A-9B7A-119AF73DED91}" srcId="{B5128009-9277-3F4C-8E96-B1AA0C6B4C88}" destId="{60F08FED-25B6-5441-94B9-AE226F671AB9}" srcOrd="1" destOrd="0" parTransId="{94854396-F969-DB47-8BFC-9BB43FEB976A}" sibTransId="{530CF72A-6DDA-7348-89A5-A55D1016FDA2}"/>
    <dgm:cxn modelId="{93F7EC48-3317-4F42-A9F6-FEBCA586B6EE}" type="presOf" srcId="{FDE6A472-8579-E74E-950C-D7D29AC01D5E}" destId="{F9AB78EF-6B27-DE45-80F1-C78DB7F795A3}" srcOrd="1" destOrd="0" presId="urn:microsoft.com/office/officeart/2005/8/layout/radial1"/>
    <dgm:cxn modelId="{0ECEF854-2310-BF4C-9A25-3576749669C4}" type="presOf" srcId="{80E1E978-F205-8B4D-A8B0-9BF8E33EC2AD}" destId="{6DF5E75D-9393-5A48-BA18-AF3B9769C012}" srcOrd="0" destOrd="0" presId="urn:microsoft.com/office/officeart/2005/8/layout/radial1"/>
    <dgm:cxn modelId="{B2C540A2-FD35-ED49-8820-22CF24B36A35}" type="presOf" srcId="{60F08FED-25B6-5441-94B9-AE226F671AB9}" destId="{A6065D22-8128-7146-8A46-3C5BDB881EBD}" srcOrd="0" destOrd="0" presId="urn:microsoft.com/office/officeart/2005/8/layout/radial1"/>
    <dgm:cxn modelId="{CA6CBAAB-7FC5-8446-99A4-F36FB4D23FA9}" type="presOf" srcId="{94854396-F969-DB47-8BFC-9BB43FEB976A}" destId="{059FCF6A-DDDC-CA4F-84B3-F0DCBF74C8C2}" srcOrd="1" destOrd="0" presId="urn:microsoft.com/office/officeart/2005/8/layout/radial1"/>
    <dgm:cxn modelId="{3E1E36B4-A2AB-D744-8527-DE76657D0442}" srcId="{B5128009-9277-3F4C-8E96-B1AA0C6B4C88}" destId="{5BEC7391-DA42-184B-AA14-D6951F0A4806}" srcOrd="2" destOrd="0" parTransId="{A7F49101-E889-054D-9D54-513707A077D5}" sibTransId="{B69D0B1E-367D-8341-9E01-28D01862C731}"/>
    <dgm:cxn modelId="{CEA08BB9-05EC-CF49-AD5B-332B9C6C3FD6}" type="presOf" srcId="{B5128009-9277-3F4C-8E96-B1AA0C6B4C88}" destId="{95A5C2EC-6968-BB4D-927B-D835B6C387E1}" srcOrd="0" destOrd="0" presId="urn:microsoft.com/office/officeart/2005/8/layout/radial1"/>
    <dgm:cxn modelId="{05CA22E6-C963-8F49-BCF7-09F10C528FE8}" type="presOf" srcId="{FDE6A472-8579-E74E-950C-D7D29AC01D5E}" destId="{A2FD550D-4597-7947-89DD-DFFFA2A9725B}" srcOrd="0" destOrd="0" presId="urn:microsoft.com/office/officeart/2005/8/layout/radial1"/>
    <dgm:cxn modelId="{E23F60FF-A94F-E449-8FAC-A58FB52070B9}" type="presOf" srcId="{94854396-F969-DB47-8BFC-9BB43FEB976A}" destId="{69EE3A06-0568-0544-AC28-40EE063E6828}" srcOrd="0" destOrd="0" presId="urn:microsoft.com/office/officeart/2005/8/layout/radial1"/>
    <dgm:cxn modelId="{DA6CEFFF-8B14-E142-AF51-A2A91CDFCC0B}" type="presOf" srcId="{5BEC7391-DA42-184B-AA14-D6951F0A4806}" destId="{AECF8A47-88A9-5447-B192-7092159C91FC}" srcOrd="0" destOrd="0" presId="urn:microsoft.com/office/officeart/2005/8/layout/radial1"/>
    <dgm:cxn modelId="{9AA55FE4-A201-FF46-8CB9-6250B476A343}" type="presParOf" srcId="{6DF5E75D-9393-5A48-BA18-AF3B9769C012}" destId="{95A5C2EC-6968-BB4D-927B-D835B6C387E1}" srcOrd="0" destOrd="0" presId="urn:microsoft.com/office/officeart/2005/8/layout/radial1"/>
    <dgm:cxn modelId="{1BEF83CD-1223-894A-8363-15DC7B19986C}" type="presParOf" srcId="{6DF5E75D-9393-5A48-BA18-AF3B9769C012}" destId="{A2FD550D-4597-7947-89DD-DFFFA2A9725B}" srcOrd="1" destOrd="0" presId="urn:microsoft.com/office/officeart/2005/8/layout/radial1"/>
    <dgm:cxn modelId="{E1DAEDEF-538C-754B-8975-8A5B51B2C07B}" type="presParOf" srcId="{A2FD550D-4597-7947-89DD-DFFFA2A9725B}" destId="{F9AB78EF-6B27-DE45-80F1-C78DB7F795A3}" srcOrd="0" destOrd="0" presId="urn:microsoft.com/office/officeart/2005/8/layout/radial1"/>
    <dgm:cxn modelId="{99DAD4C3-EA29-B44A-84C9-AE0FE061CA36}" type="presParOf" srcId="{6DF5E75D-9393-5A48-BA18-AF3B9769C012}" destId="{B9BA63F1-E523-334F-A2D0-F637F1EC956F}" srcOrd="2" destOrd="0" presId="urn:microsoft.com/office/officeart/2005/8/layout/radial1"/>
    <dgm:cxn modelId="{5A13F054-7BC4-6B49-BCC9-A0D1AB5BF03F}" type="presParOf" srcId="{6DF5E75D-9393-5A48-BA18-AF3B9769C012}" destId="{69EE3A06-0568-0544-AC28-40EE063E6828}" srcOrd="3" destOrd="0" presId="urn:microsoft.com/office/officeart/2005/8/layout/radial1"/>
    <dgm:cxn modelId="{7361A86E-0656-2D49-B6EB-EAEB6E3A08CE}" type="presParOf" srcId="{69EE3A06-0568-0544-AC28-40EE063E6828}" destId="{059FCF6A-DDDC-CA4F-84B3-F0DCBF74C8C2}" srcOrd="0" destOrd="0" presId="urn:microsoft.com/office/officeart/2005/8/layout/radial1"/>
    <dgm:cxn modelId="{A521CF68-2CCA-7B4F-A563-05BC7D11B651}" type="presParOf" srcId="{6DF5E75D-9393-5A48-BA18-AF3B9769C012}" destId="{A6065D22-8128-7146-8A46-3C5BDB881EBD}" srcOrd="4" destOrd="0" presId="urn:microsoft.com/office/officeart/2005/8/layout/radial1"/>
    <dgm:cxn modelId="{36A1CAD5-DDE1-D04B-8CBD-B50D00E71BDF}" type="presParOf" srcId="{6DF5E75D-9393-5A48-BA18-AF3B9769C012}" destId="{FDC3C690-10A9-C34D-9A31-C650FFFBC560}" srcOrd="5" destOrd="0" presId="urn:microsoft.com/office/officeart/2005/8/layout/radial1"/>
    <dgm:cxn modelId="{6D1A3124-E81C-4B4A-92D8-96B0C09054CD}" type="presParOf" srcId="{FDC3C690-10A9-C34D-9A31-C650FFFBC560}" destId="{EBD6A395-51C8-7643-885F-C27C8D568BB9}" srcOrd="0" destOrd="0" presId="urn:microsoft.com/office/officeart/2005/8/layout/radial1"/>
    <dgm:cxn modelId="{85B1CC30-1C6B-F44A-A446-F99CEBFB81BD}" type="presParOf" srcId="{6DF5E75D-9393-5A48-BA18-AF3B9769C012}" destId="{AECF8A47-88A9-5447-B192-7092159C91FC}" srcOrd="6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A5C2EC-6968-BB4D-927B-D835B6C387E1}">
      <dsp:nvSpPr>
        <dsp:cNvPr id="0" name=""/>
        <dsp:cNvSpPr/>
      </dsp:nvSpPr>
      <dsp:spPr>
        <a:xfrm>
          <a:off x="1287970" y="1632479"/>
          <a:ext cx="1129006" cy="11290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资产</a:t>
          </a:r>
        </a:p>
      </dsp:txBody>
      <dsp:txXfrm>
        <a:off x="1453309" y="1797818"/>
        <a:ext cx="798328" cy="798328"/>
      </dsp:txXfrm>
    </dsp:sp>
    <dsp:sp modelId="{A2FD550D-4597-7947-89DD-DFFFA2A9725B}">
      <dsp:nvSpPr>
        <dsp:cNvPr id="0" name=""/>
        <dsp:cNvSpPr/>
      </dsp:nvSpPr>
      <dsp:spPr>
        <a:xfrm rot="16200000">
          <a:off x="1681843" y="1434424"/>
          <a:ext cx="341260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341260" y="27425"/>
              </a:lnTo>
            </a:path>
          </a:pathLst>
        </a:custGeom>
        <a:noFill/>
        <a:ln w="264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843941" y="1453318"/>
        <a:ext cx="17063" cy="17063"/>
      </dsp:txXfrm>
    </dsp:sp>
    <dsp:sp modelId="{B9BA63F1-E523-334F-A2D0-F637F1EC956F}">
      <dsp:nvSpPr>
        <dsp:cNvPr id="0" name=""/>
        <dsp:cNvSpPr/>
      </dsp:nvSpPr>
      <dsp:spPr>
        <a:xfrm>
          <a:off x="1287970" y="162213"/>
          <a:ext cx="1129006" cy="112900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Confidentiality</a:t>
          </a:r>
          <a:endParaRPr lang="zh-CN" altLang="en-US" sz="900" kern="1200" dirty="0"/>
        </a:p>
      </dsp:txBody>
      <dsp:txXfrm>
        <a:off x="1453309" y="327552"/>
        <a:ext cx="798328" cy="798328"/>
      </dsp:txXfrm>
    </dsp:sp>
    <dsp:sp modelId="{69EE3A06-0568-0544-AC28-40EE063E6828}">
      <dsp:nvSpPr>
        <dsp:cNvPr id="0" name=""/>
        <dsp:cNvSpPr/>
      </dsp:nvSpPr>
      <dsp:spPr>
        <a:xfrm rot="1800000">
          <a:off x="2318487" y="2537124"/>
          <a:ext cx="341260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341260" y="27425"/>
              </a:lnTo>
            </a:path>
          </a:pathLst>
        </a:custGeom>
        <a:noFill/>
        <a:ln w="264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80586" y="2556018"/>
        <a:ext cx="17063" cy="17063"/>
      </dsp:txXfrm>
    </dsp:sp>
    <dsp:sp modelId="{A6065D22-8128-7146-8A46-3C5BDB881EBD}">
      <dsp:nvSpPr>
        <dsp:cNvPr id="0" name=""/>
        <dsp:cNvSpPr/>
      </dsp:nvSpPr>
      <dsp:spPr>
        <a:xfrm>
          <a:off x="2561258" y="2367613"/>
          <a:ext cx="1129006" cy="112900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Availability</a:t>
          </a:r>
          <a:endParaRPr lang="zh-CN" altLang="en-US" sz="900" kern="1200" dirty="0"/>
        </a:p>
      </dsp:txBody>
      <dsp:txXfrm>
        <a:off x="2726597" y="2532952"/>
        <a:ext cx="798328" cy="798328"/>
      </dsp:txXfrm>
    </dsp:sp>
    <dsp:sp modelId="{FDC3C690-10A9-C34D-9A31-C650FFFBC560}">
      <dsp:nvSpPr>
        <dsp:cNvPr id="0" name=""/>
        <dsp:cNvSpPr/>
      </dsp:nvSpPr>
      <dsp:spPr>
        <a:xfrm rot="9000000">
          <a:off x="1045199" y="2537124"/>
          <a:ext cx="341260" cy="54851"/>
        </a:xfrm>
        <a:custGeom>
          <a:avLst/>
          <a:gdLst/>
          <a:ahLst/>
          <a:cxnLst/>
          <a:rect l="0" t="0" r="0" b="0"/>
          <a:pathLst>
            <a:path>
              <a:moveTo>
                <a:pt x="0" y="27425"/>
              </a:moveTo>
              <a:lnTo>
                <a:pt x="341260" y="27425"/>
              </a:lnTo>
            </a:path>
          </a:pathLst>
        </a:custGeom>
        <a:noFill/>
        <a:ln w="264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 rot="10800000">
        <a:off x="1207297" y="2556018"/>
        <a:ext cx="17063" cy="17063"/>
      </dsp:txXfrm>
    </dsp:sp>
    <dsp:sp modelId="{AECF8A47-88A9-5447-B192-7092159C91FC}">
      <dsp:nvSpPr>
        <dsp:cNvPr id="0" name=""/>
        <dsp:cNvSpPr/>
      </dsp:nvSpPr>
      <dsp:spPr>
        <a:xfrm>
          <a:off x="14681" y="2367613"/>
          <a:ext cx="1129006" cy="112900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Integrity</a:t>
          </a:r>
          <a:endParaRPr lang="zh-CN" altLang="en-US" sz="900" kern="1200" dirty="0"/>
        </a:p>
      </dsp:txBody>
      <dsp:txXfrm>
        <a:off x="180020" y="2532952"/>
        <a:ext cx="798328" cy="7983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FDC542-B939-BB45-AFCF-594C1621128F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DC196-1B1F-7241-A073-57B4DC9C7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383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D278F-9C4E-4141-9C2A-50ABACE7C8BA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A7DEB1-D7C8-3B49-8A71-75AFCE089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003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hardware and software may be expensive, unique data cannot</a:t>
            </a:r>
            <a:r>
              <a:rPr lang="en-US" baseline="0" dirty="0"/>
              <a:t> be replaced if it is lost.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56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representation shows the three</a:t>
            </a:r>
            <a:r>
              <a:rPr lang="en-US" baseline="0" dirty="0"/>
              <a:t> dimensions by which a control can be categorized. Thinking about controls in this way enables you to easily map the controls against the threats they help address.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1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simple representation of a networked system, it is easy to see all the touch points where controls can be placed,</a:t>
            </a:r>
            <a:r>
              <a:rPr lang="en-US" baseline="0" dirty="0"/>
              <a:t> as well as some different types of controls, including deterrence, deflection, response, prevention, and preemption.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13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</a:t>
            </a:r>
            <a:r>
              <a:rPr lang="en-US" baseline="0" dirty="0"/>
              <a:t> will be further discussion of each later in the chapter.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23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water is the threat, the crack the vulnerability, and the finger</a:t>
            </a:r>
            <a:r>
              <a:rPr lang="en-US" baseline="0" dirty="0"/>
              <a:t> the control (for now).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581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Visual explanation of basic access control terms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717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</a:t>
            </a:r>
            <a:r>
              <a:rPr lang="en-US" baseline="0" dirty="0"/>
              <a:t> diagram shows threats categorized according to whether they are human-caused, malicious, or directed. These characteristics will affect security planning in important ways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768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APT is a special type of threat that has only</a:t>
            </a:r>
            <a:r>
              <a:rPr lang="en-US" baseline="0" dirty="0"/>
              <a:t> been taken seriously by the broad security community over the past decade. In general, security experts believe that no one who becomes a high-priority target can truly be safe from APT.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372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of these attacker types is associated with a different set of resources,</a:t>
            </a:r>
            <a:r>
              <a:rPr lang="en-US" baseline="0" dirty="0"/>
              <a:t> capabilities, and motivations. Understanding the different types will help later in considering threats.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9163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the primary types of harm against system data</a:t>
            </a:r>
            <a:r>
              <a:rPr lang="en-US" baseline="0" dirty="0"/>
              <a:t> and functions. Understanding these possibilities is important to considering threat and risk.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708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Understanding method, motive, and opportunity can be a good way to think</a:t>
            </a:r>
            <a:r>
              <a:rPr lang="en-US" baseline="0" dirty="0"/>
              <a:t> about potential threats. Reducing any of those dimensions can lower the risk to the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7DEB1-D7C8-3B49-8A71-75AFCE089D8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18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04800-2F68-4896-A524-D67F475637C2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i="1" dirty="0"/>
              <a:t>Security in Computing, Fifth Edition</a:t>
            </a:r>
            <a:r>
              <a:rPr lang="en-US" dirty="0"/>
              <a:t>, by Charles P. </a:t>
            </a:r>
            <a:r>
              <a:rPr lang="en-US" dirty="0" err="1"/>
              <a:t>Pfleeger</a:t>
            </a:r>
            <a:r>
              <a:rPr lang="en-US" dirty="0"/>
              <a:t>, et al. (ISBN: 9780134085043). Copyright 2015 by Pearson Education,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038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43BAA8-0641-402E-8CA4-3006C7736F4F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2086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47770-E991-4F52-AA8E-E4EEF365013A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30679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D356B-E5CD-44F2-850A-F898D624950E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3622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5941-A94D-4C48-AE4B-0688A7954B21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3601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958A2-B9A6-4BC2-8624-2E267AFE4EB1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569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E2640-DA07-4F28-B9C9-23B952377E91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9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D6A4-F134-4378-899D-5C4647A36D23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11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CA951-6F7F-456B-8A0C-7C5D4644D0E7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5402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85B23-6EBB-40F1-B5EB-FCB988F7AD32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3044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1A47-C67A-4555-BDC2-7E2955DA94BF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105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84EC-10B1-4226-81E6-5226631642CB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</a:t>
            </a:r>
            <a:r>
              <a:rPr lang="en-US" dirty="0">
                <a:latin typeface="Arial"/>
              </a:rPr>
              <a:t>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0537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3C5BD2A0-181B-4F6D-9BFF-DA542B93E706}" type="datetime1">
              <a:rPr lang="en-US" smtClean="0">
                <a:latin typeface="Arial"/>
              </a:rPr>
              <a:t>2/26/2023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35229"/>
            <a:ext cx="91440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From </a:t>
            </a:r>
            <a:r>
              <a:rPr lang="en-US" i="1" dirty="0"/>
              <a:t>Security in Computing, Fifth Edition</a:t>
            </a:r>
            <a:r>
              <a:rPr lang="en-US" dirty="0"/>
              <a:t>, by Charles P. </a:t>
            </a:r>
            <a:r>
              <a:rPr lang="en-US" dirty="0" err="1"/>
              <a:t>Pfleeger</a:t>
            </a:r>
            <a:r>
              <a:rPr lang="en-US" dirty="0"/>
              <a:t>, et al. (ISBN: 9780134085043). Copyright 2015 by Pearson Education, Inc.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3456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Security in Computing,</a:t>
            </a:r>
            <a:br>
              <a:rPr lang="en-US" dirty="0"/>
            </a:br>
            <a:r>
              <a:rPr lang="en-US" dirty="0"/>
              <a:t>Fifth Edition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1: Introduction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007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Threat and Vulnerability</a:t>
            </a:r>
          </a:p>
        </p:txBody>
      </p:sp>
      <p:pic>
        <p:nvPicPr>
          <p:cNvPr id="6" name="Picture 5" descr="fig01-0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24" y="1583375"/>
            <a:ext cx="7679130" cy="475488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10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3892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C-I-A Triad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600200"/>
            <a:ext cx="4540929" cy="4876800"/>
          </a:xfrm>
        </p:spPr>
        <p:txBody>
          <a:bodyPr>
            <a:normAutofit/>
          </a:bodyPr>
          <a:lstStyle/>
          <a:p>
            <a:r>
              <a:rPr lang="en-US" sz="2800" dirty="0"/>
              <a:t>Confidentiality</a:t>
            </a:r>
          </a:p>
          <a:p>
            <a:r>
              <a:rPr lang="en-US" sz="2800" dirty="0"/>
              <a:t>Integrity</a:t>
            </a:r>
          </a:p>
          <a:p>
            <a:r>
              <a:rPr lang="en-US" sz="2800" dirty="0"/>
              <a:t>Availability</a:t>
            </a:r>
          </a:p>
          <a:p>
            <a:r>
              <a:rPr lang="en-US" sz="2800" dirty="0"/>
              <a:t>Sometimes two other desirable characteristics:</a:t>
            </a:r>
          </a:p>
          <a:p>
            <a:pPr lvl="1"/>
            <a:r>
              <a:rPr lang="en-US" sz="2400" dirty="0"/>
              <a:t>Authentication</a:t>
            </a:r>
          </a:p>
          <a:p>
            <a:pPr lvl="1"/>
            <a:r>
              <a:rPr lang="en-US" sz="2400" dirty="0"/>
              <a:t>Nonrepudiation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11</a:t>
            </a:fld>
            <a:endParaRPr lang="en-US">
              <a:latin typeface="Arial"/>
            </a:endParaRPr>
          </a:p>
        </p:txBody>
      </p:sp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59453EA6-D89B-594C-8990-23AA248D28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7573115"/>
              </p:ext>
            </p:extLst>
          </p:nvPr>
        </p:nvGraphicFramePr>
        <p:xfrm>
          <a:off x="5092825" y="1699868"/>
          <a:ext cx="3704947" cy="3658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7670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Control</a:t>
            </a:r>
          </a:p>
        </p:txBody>
      </p:sp>
      <p:pic>
        <p:nvPicPr>
          <p:cNvPr id="6" name="Content Placeholder 5" descr="fig01-06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441643" y="1667086"/>
            <a:ext cx="6247905" cy="457200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12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2467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Threats</a:t>
            </a:r>
          </a:p>
        </p:txBody>
      </p:sp>
      <p:pic>
        <p:nvPicPr>
          <p:cNvPr id="4" name="Picture 3" descr="fig01-09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879" y="1523999"/>
            <a:ext cx="5977128" cy="484632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13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5917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Persistent Threat (APT)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Organized</a:t>
            </a:r>
          </a:p>
          <a:p>
            <a:r>
              <a:rPr lang="en-US" dirty="0"/>
              <a:t>Directed</a:t>
            </a:r>
          </a:p>
          <a:p>
            <a:r>
              <a:rPr lang="en-US" dirty="0"/>
              <a:t>Well financed</a:t>
            </a:r>
          </a:p>
          <a:p>
            <a:r>
              <a:rPr lang="en-US" dirty="0"/>
              <a:t>Patient</a:t>
            </a:r>
          </a:p>
          <a:p>
            <a:r>
              <a:rPr lang="en-US" dirty="0"/>
              <a:t>Silent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14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8049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Attackers</a:t>
            </a:r>
          </a:p>
        </p:txBody>
      </p:sp>
      <p:pic>
        <p:nvPicPr>
          <p:cNvPr id="6" name="Content Placeholder 5" descr="fig01-10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06" b="-1906"/>
          <a:stretch/>
        </p:blipFill>
        <p:spPr>
          <a:xfrm>
            <a:off x="1764976" y="1524000"/>
            <a:ext cx="5598225" cy="484632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15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0089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Harm</a:t>
            </a:r>
          </a:p>
        </p:txBody>
      </p:sp>
      <p:pic>
        <p:nvPicPr>
          <p:cNvPr id="4" name="Picture 3" descr="fig01-05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509" y="1523999"/>
            <a:ext cx="6642054" cy="484632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16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48728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Method—Opportunity--Motive</a:t>
            </a:r>
          </a:p>
        </p:txBody>
      </p:sp>
      <p:pic>
        <p:nvPicPr>
          <p:cNvPr id="6" name="Content Placeholder 5" descr="fig01-11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97124" y="2013457"/>
            <a:ext cx="3327549" cy="429768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17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532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Controls/Countermeasures</a:t>
            </a:r>
          </a:p>
        </p:txBody>
      </p:sp>
      <p:pic>
        <p:nvPicPr>
          <p:cNvPr id="4" name="Picture 3" descr="fig01-13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659" y="1524000"/>
            <a:ext cx="6173409" cy="50292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18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6639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Controls</a:t>
            </a:r>
          </a:p>
        </p:txBody>
      </p:sp>
      <p:pic>
        <p:nvPicPr>
          <p:cNvPr id="5" name="Picture 4" descr="fig01-1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99" y="2062692"/>
            <a:ext cx="8488431" cy="387981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19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6730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576E2C-4FA1-4E86-931E-8BBCE0F16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About me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A89B16-F60E-4900-8516-1C15C63D8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赖祥伟</a:t>
            </a:r>
            <a:endParaRPr lang="en-US" altLang="zh-CN" dirty="0"/>
          </a:p>
          <a:p>
            <a:r>
              <a:rPr lang="en-US" altLang="zh-CN" dirty="0"/>
              <a:t>Tel:13983258288</a:t>
            </a:r>
          </a:p>
          <a:p>
            <a:r>
              <a:rPr lang="en-US" altLang="zh-CN" dirty="0"/>
              <a:t>QQ:1110128</a:t>
            </a:r>
          </a:p>
          <a:p>
            <a:r>
              <a:rPr lang="en-US" altLang="zh-CN" err="1"/>
              <a:t>Mail</a:t>
            </a:r>
            <a:r>
              <a:rPr lang="en-US" altLang="zh-CN"/>
              <a:t>: lxw@swu.edu.cn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7309004-F67C-4150-9A62-79C253813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by Charles P. Pfleeger, et al. (ISBN: 9780134085043). Copyright 2015 by Pearson Education, Inc. All rights reserved.</a:t>
            </a:r>
            <a:endParaRPr lang="en-US" dirty="0">
              <a:latin typeface="Arial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AE4A8F-9052-440D-91CC-4A8BD64B1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19422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Vulnerabilities are weaknesses in a system; threats exploit those weaknesses; controls protect those weaknesses from exploitation</a:t>
            </a:r>
          </a:p>
          <a:p>
            <a:r>
              <a:rPr lang="en-US" dirty="0"/>
              <a:t>Confidentiality, integrity, and availability are the three basic security primitives</a:t>
            </a:r>
          </a:p>
          <a:p>
            <a:r>
              <a:rPr lang="en-US" dirty="0"/>
              <a:t>Different attackers pose different kinds of threats based on their capabilities and motivations</a:t>
            </a:r>
          </a:p>
          <a:p>
            <a:r>
              <a:rPr lang="en-US" dirty="0"/>
              <a:t>Different controls address different threats; controls come in many flavors and can exist at various points in the system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20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0346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for Chapter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</a:t>
            </a:r>
            <a:r>
              <a:rPr lang="en-US" i="1" dirty="0"/>
              <a:t>computer security</a:t>
            </a:r>
            <a:r>
              <a:rPr lang="en-US" dirty="0"/>
              <a:t> as well as basic computer security terms</a:t>
            </a:r>
          </a:p>
          <a:p>
            <a:r>
              <a:rPr lang="en-US" dirty="0"/>
              <a:t>Introduce the C-I-A Triad</a:t>
            </a:r>
          </a:p>
          <a:p>
            <a:r>
              <a:rPr lang="en-US" dirty="0"/>
              <a:t>Introduce basic access control terminology</a:t>
            </a:r>
          </a:p>
          <a:p>
            <a:r>
              <a:rPr lang="en-US" dirty="0"/>
              <a:t>Explain basic threats, vulnerabilities, and attacks</a:t>
            </a:r>
          </a:p>
          <a:p>
            <a:r>
              <a:rPr lang="en-US" dirty="0"/>
              <a:t>Show how controls map to threats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3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6712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R="0"/>
            <a:r>
              <a:rPr lang="en-US" dirty="0"/>
              <a:t>What Is Computer Security?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protection of the assets of a computer system</a:t>
            </a:r>
          </a:p>
          <a:p>
            <a:pPr lvl="1"/>
            <a:r>
              <a:rPr lang="en-US" sz="2800" dirty="0"/>
              <a:t>Hardware</a:t>
            </a:r>
          </a:p>
          <a:p>
            <a:pPr lvl="1"/>
            <a:r>
              <a:rPr lang="en-US" sz="2800" dirty="0"/>
              <a:t>Software</a:t>
            </a:r>
          </a:p>
          <a:p>
            <a:pPr lvl="1"/>
            <a:r>
              <a:rPr lang="en-US" sz="2800" dirty="0"/>
              <a:t>Data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4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0883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Assets</a:t>
            </a:r>
          </a:p>
        </p:txBody>
      </p:sp>
      <p:pic>
        <p:nvPicPr>
          <p:cNvPr id="4" name="Picture 3" descr="fig01-0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479" y="1286499"/>
            <a:ext cx="6830784" cy="504884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5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7188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74336-35F9-B94C-A53B-17988E72C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2721F611-FA0F-6A48-BEC4-BEA2E42FF7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128" y="677436"/>
            <a:ext cx="4145872" cy="5527829"/>
          </a:xfrm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EC40525-0FCA-1F40-BC6C-DF32D82BA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by Charles P. Pfleeger, et al. (ISBN: 9780134085043). Copyright 2015 by Pearson Education, Inc. All rights reserved.</a:t>
            </a:r>
            <a:endParaRPr lang="en-US" dirty="0">
              <a:latin typeface="Arial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172524-5A68-5445-A881-2B003DFE9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6</a:t>
            </a:fld>
            <a:endParaRPr lang="en-US">
              <a:latin typeface="Arial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7B7F62-09BE-5347-A89A-9B73CF107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541" y="2254928"/>
            <a:ext cx="4055232" cy="319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879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CF7354-D4C7-5D42-9FF5-976326CC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9ACE4ACF-1806-164B-9900-79A1001D04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0800" y="1298360"/>
            <a:ext cx="6502400" cy="4876800"/>
          </a:xfrm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8A964C-79AD-AC40-8681-035DBEFAB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</a:rPr>
              <a:t>From Security in Computing, Fifth Edition, by Charles P. Pfleeger, et al. (ISBN: 9780134085043). Copyright 2015 by Pearson Education, Inc. All rights reserved.</a:t>
            </a:r>
            <a:endParaRPr lang="en-US" dirty="0">
              <a:latin typeface="Arial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6C4703-BD42-C34A-9BED-D7B52A95E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7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7156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D2533C"/>
                </a:solidFill>
                <a:latin typeface="Arial"/>
              </a:rPr>
              <a:t>Values of Assets</a:t>
            </a:r>
          </a:p>
        </p:txBody>
      </p:sp>
      <p:pic>
        <p:nvPicPr>
          <p:cNvPr id="3" name="Picture 2" descr="fig01-03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279" y="1227125"/>
            <a:ext cx="6120129" cy="511568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Security in </a:t>
            </a:r>
            <a:r>
              <a:rPr lang="en-US" i="1" dirty="0">
                <a:latin typeface="Arial"/>
              </a:rPr>
              <a:t>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8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2844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Vulnerability</a:t>
            </a:r>
          </a:p>
          <a:p>
            <a:r>
              <a:rPr lang="en-US" sz="3600" dirty="0"/>
              <a:t>Threat</a:t>
            </a:r>
          </a:p>
          <a:p>
            <a:r>
              <a:rPr lang="en-US" sz="3600" dirty="0"/>
              <a:t>Attack</a:t>
            </a:r>
          </a:p>
          <a:p>
            <a:r>
              <a:rPr lang="en-US" sz="3600" dirty="0"/>
              <a:t>Countermeasure or control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</a:rPr>
              <a:t>From </a:t>
            </a:r>
            <a:r>
              <a:rPr lang="en-US" i="1" dirty="0">
                <a:latin typeface="Arial"/>
              </a:rPr>
              <a:t>Security in Computing, Fifth Edition</a:t>
            </a:r>
            <a:r>
              <a:rPr lang="en-US" dirty="0">
                <a:latin typeface="Arial"/>
              </a:rPr>
              <a:t>, by Charles P. </a:t>
            </a:r>
            <a:r>
              <a:rPr lang="en-US" dirty="0" err="1">
                <a:latin typeface="Arial"/>
              </a:rPr>
              <a:t>Pfleeger</a:t>
            </a:r>
            <a:r>
              <a:rPr lang="en-US" dirty="0">
                <a:latin typeface="Arial"/>
              </a:rPr>
              <a:t>, et al. (ISBN: 9780134085043). Copyright 2015 by Pearson Education, Inc.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9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94635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</TotalTime>
  <Words>1218</Words>
  <Application>Microsoft Office PowerPoint</Application>
  <PresentationFormat>全屏显示(4:3)</PresentationFormat>
  <Paragraphs>117</Paragraphs>
  <Slides>20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华文新魏</vt:lpstr>
      <vt:lpstr>Arial</vt:lpstr>
      <vt:lpstr>Calibri</vt:lpstr>
      <vt:lpstr>Clarity</vt:lpstr>
      <vt:lpstr>Security in Computing, Fifth Edition</vt:lpstr>
      <vt:lpstr>About me</vt:lpstr>
      <vt:lpstr>Objectives for Chapter 1</vt:lpstr>
      <vt:lpstr>What Is Computer Security?</vt:lpstr>
      <vt:lpstr>Assets</vt:lpstr>
      <vt:lpstr>PowerPoint 演示文稿</vt:lpstr>
      <vt:lpstr>PowerPoint 演示文稿</vt:lpstr>
      <vt:lpstr>PowerPoint 演示文稿</vt:lpstr>
      <vt:lpstr>Basic Terms</vt:lpstr>
      <vt:lpstr>Threat and Vulnerability</vt:lpstr>
      <vt:lpstr>C-I-A Triad</vt:lpstr>
      <vt:lpstr>Access Control</vt:lpstr>
      <vt:lpstr>Types of Threats</vt:lpstr>
      <vt:lpstr>Advanced Persistent Threat (APT)</vt:lpstr>
      <vt:lpstr>Types of Attackers</vt:lpstr>
      <vt:lpstr>Types of Harm</vt:lpstr>
      <vt:lpstr>Method—Opportunity--Motive</vt:lpstr>
      <vt:lpstr>Controls/Countermeasures</vt:lpstr>
      <vt:lpstr>Different Types of Controls</vt:lpstr>
      <vt:lpstr>Summary</vt:lpstr>
    </vt:vector>
  </TitlesOfParts>
  <Company>Qmulos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in Computing, Fifth Edition</dc:title>
  <dc:creator>Jonathan Margulies</dc:creator>
  <cp:lastModifiedBy>Lai Xiangwei</cp:lastModifiedBy>
  <cp:revision>70</cp:revision>
  <dcterms:created xsi:type="dcterms:W3CDTF">2015-09-08T13:00:15Z</dcterms:created>
  <dcterms:modified xsi:type="dcterms:W3CDTF">2023-02-26T06:48:48Z</dcterms:modified>
</cp:coreProperties>
</file>

<file path=docProps/thumbnail.jpeg>
</file>